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1"/>
  </p:notesMasterIdLst>
  <p:handoutMasterIdLst>
    <p:handoutMasterId r:id="rId22"/>
  </p:handoutMasterIdLst>
  <p:sldIdLst>
    <p:sldId id="274" r:id="rId2"/>
    <p:sldId id="275" r:id="rId3"/>
    <p:sldId id="276" r:id="rId4"/>
    <p:sldId id="277" r:id="rId5"/>
    <p:sldId id="278" r:id="rId6"/>
    <p:sldId id="279" r:id="rId7"/>
    <p:sldId id="280" r:id="rId8"/>
    <p:sldId id="281" r:id="rId9"/>
    <p:sldId id="282" r:id="rId10"/>
    <p:sldId id="283" r:id="rId11"/>
    <p:sldId id="284" r:id="rId12"/>
    <p:sldId id="285" r:id="rId13"/>
    <p:sldId id="286" r:id="rId14"/>
    <p:sldId id="287" r:id="rId15"/>
    <p:sldId id="288" r:id="rId16"/>
    <p:sldId id="289" r:id="rId17"/>
    <p:sldId id="290" r:id="rId18"/>
    <p:sldId id="291" r:id="rId19"/>
    <p:sldId id="292" r:id="rId20"/>
  </p:sldIdLst>
  <p:sldSz cx="9144000" cy="5143500" type="screen16x9"/>
  <p:notesSz cx="6669088" cy="9872663"/>
  <p:defaultTextStyle>
    <a:defPPr>
      <a:defRPr lang="et-E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56" d="100"/>
          <a:sy n="56" d="100"/>
        </p:scale>
        <p:origin x="-96" y="-70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t-EE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777607" y="0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896B1A-A662-456B-801C-13A702E17CD5}" type="datetimeFigureOut">
              <a:rPr lang="et-EE" smtClean="0"/>
              <a:pPr/>
              <a:t>11.05.2022</a:t>
            </a:fld>
            <a:endParaRPr lang="et-E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77316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t-E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777607" y="9377316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E6CB93-2B41-4366-9E8D-608E2D3567F5}" type="slidenum">
              <a:rPr lang="et-EE" smtClean="0"/>
              <a:pPr/>
              <a:t>‹nº›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xmlns="" val="11296320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t-E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D98C42-DC0A-4D8C-9C5F-2327758D75BB}" type="datetimeFigureOut">
              <a:rPr lang="et-EE" smtClean="0"/>
              <a:pPr/>
              <a:t>11.05.2022</a:t>
            </a:fld>
            <a:endParaRPr lang="et-E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863" y="739775"/>
            <a:ext cx="6583362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t-E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6909" y="4689515"/>
            <a:ext cx="5335270" cy="444269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7316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77607" y="9377316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B8BEFF-9A0E-47AB-891D-AE61CFD7BBDA}" type="slidenum">
              <a:rPr lang="et-EE" smtClean="0"/>
              <a:pPr/>
              <a:t>‹nº›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xmlns="" val="31573728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t-E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B8BEFF-9A0E-47AB-891D-AE61CFD7BBDA}" type="slidenum">
              <a:rPr lang="et-EE" smtClean="0"/>
              <a:pPr/>
              <a:t>1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xmlns="" val="4568489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t-E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B8BEFF-9A0E-47AB-891D-AE61CFD7BBDA}" type="slidenum">
              <a:rPr lang="et-EE" smtClean="0"/>
              <a:pPr/>
              <a:t>2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xmlns="" val="14130981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t-E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B8BEFF-9A0E-47AB-891D-AE61CFD7BBDA}" type="slidenum">
              <a:rPr lang="et-EE" smtClean="0"/>
              <a:pPr/>
              <a:t>3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xmlns="" val="31569836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t-E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B8BEFF-9A0E-47AB-891D-AE61CFD7BBDA}" type="slidenum">
              <a:rPr lang="et-EE" smtClean="0"/>
              <a:pPr/>
              <a:t>4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xmlns="" val="315886214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t-E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B8BEFF-9A0E-47AB-891D-AE61CFD7BBDA}" type="slidenum">
              <a:rPr lang="et-EE" smtClean="0"/>
              <a:pPr/>
              <a:t>11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xmlns="" val="93811186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t-E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B8BEFF-9A0E-47AB-891D-AE61CFD7BBDA}" type="slidenum">
              <a:rPr lang="et-EE" smtClean="0"/>
              <a:pPr/>
              <a:t>12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xmlns="" val="94217412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t-E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B8BEFF-9A0E-47AB-891D-AE61CFD7BBDA}" type="slidenum">
              <a:rPr lang="et-EE" smtClean="0"/>
              <a:pPr/>
              <a:t>13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xmlns="" val="212354892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t-E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B8BEFF-9A0E-47AB-891D-AE61CFD7BBDA}" type="slidenum">
              <a:rPr lang="et-EE" smtClean="0"/>
              <a:pPr/>
              <a:t>19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xmlns="" val="34590548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t-E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843558"/>
            <a:ext cx="3008313" cy="102611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843559"/>
            <a:ext cx="5111750" cy="36184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923679"/>
            <a:ext cx="3008313" cy="253828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7624" y="3600450"/>
            <a:ext cx="6091064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t-EE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1520" y="735546"/>
            <a:ext cx="8640960" cy="281013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t-EE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87624" y="4025503"/>
            <a:ext cx="6091064" cy="43645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81541"/>
            <a:ext cx="2057400" cy="378042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t-EE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81541"/>
            <a:ext cx="6019800" cy="378042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t-E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7624" y="3305176"/>
            <a:ext cx="7307089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t-E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87624" y="2180035"/>
            <a:ext cx="7307089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193709"/>
            <a:ext cx="4038600" cy="226825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193709"/>
            <a:ext cx="4038600" cy="226825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t-E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69673"/>
            <a:ext cx="4040188" cy="63864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517744"/>
            <a:ext cx="4040188" cy="199822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869673"/>
            <a:ext cx="4041775" cy="63864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517744"/>
            <a:ext cx="4041775" cy="199822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6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735013"/>
            <a:ext cx="8229600" cy="1243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t-EE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2085975"/>
            <a:ext cx="8229600" cy="2322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3" r:id="rId2"/>
    <p:sldLayoutId id="2147483672" r:id="rId3"/>
    <p:sldLayoutId id="2147483671" r:id="rId4"/>
    <p:sldLayoutId id="2147483670" r:id="rId5"/>
    <p:sldLayoutId id="2147483669" r:id="rId6"/>
    <p:sldLayoutId id="2147483668" r:id="rId7"/>
    <p:sldLayoutId id="2147483667" r:id="rId8"/>
    <p:sldLayoutId id="2147483666" r:id="rId9"/>
    <p:sldLayoutId id="2147483665" r:id="rId10"/>
    <p:sldLayoutId id="2147483664" r:id="rId11"/>
    <p:sldLayoutId id="2147483663" r:id="rId12"/>
    <p:sldLayoutId id="2147483662" r:id="rId13"/>
    <p:sldLayoutId id="2147483661" r:id="rId14"/>
  </p:sldLayoutIdLst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rgbClr val="C00000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C00000"/>
          </a:solidFill>
          <a:latin typeface="Swis721 Hv BT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C00000"/>
          </a:solidFill>
          <a:latin typeface="Swis721 Hv BT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C00000"/>
          </a:solidFill>
          <a:latin typeface="Swis721 Hv BT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C00000"/>
          </a:solidFill>
          <a:latin typeface="Swis721 Hv BT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C00000"/>
          </a:solidFill>
          <a:latin typeface="Swis721 Hv BT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C00000"/>
          </a:solidFill>
          <a:latin typeface="Swis721 Hv BT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C00000"/>
          </a:solidFill>
          <a:latin typeface="Swis721 Hv BT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C00000"/>
          </a:solidFill>
          <a:latin typeface="Swis721 Hv BT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t-E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t-EE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t-EE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Awarding</a:t>
            </a:r>
            <a:r>
              <a:rPr lang="et-EE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t-EE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Ceremony</a:t>
            </a:r>
            <a:endParaRPr lang="et-EE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t-EE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t-EE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Ulla </a:t>
            </a:r>
            <a:r>
              <a:rPr lang="et-EE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Preeden</a:t>
            </a:r>
            <a:r>
              <a:rPr lang="et-E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t-EE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t-EE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Rector</a:t>
            </a:r>
            <a:r>
              <a:rPr lang="et-EE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t-EE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et-EE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Tartu </a:t>
            </a:r>
            <a:r>
              <a:rPr lang="et-EE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Health</a:t>
            </a:r>
            <a:r>
              <a:rPr lang="et-EE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t-EE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Care</a:t>
            </a:r>
            <a:r>
              <a:rPr lang="et-EE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t-EE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College</a:t>
            </a:r>
            <a:endParaRPr lang="et-EE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t-EE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Marge </a:t>
            </a:r>
            <a:r>
              <a:rPr lang="et-EE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Reinap</a:t>
            </a:r>
            <a:r>
              <a:rPr lang="et-E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t-EE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WHO</a:t>
            </a:r>
            <a:r>
              <a:rPr lang="et-EE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Head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Country </a:t>
            </a:r>
            <a:r>
              <a:rPr lang="et-EE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ffice</a:t>
            </a:r>
            <a:endParaRPr lang="et-EE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t-EE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Tiia </a:t>
            </a:r>
            <a:r>
              <a:rPr lang="et-EE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Teppan</a:t>
            </a:r>
            <a:r>
              <a:rPr lang="et-EE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et-EE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Deputy</a:t>
            </a:r>
            <a:r>
              <a:rPr lang="et-EE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t-EE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Mayor</a:t>
            </a:r>
            <a:r>
              <a:rPr lang="et-EE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t-EE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et-EE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Tartu</a:t>
            </a:r>
            <a:endParaRPr lang="et-EE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2" descr="\\10.0.100.5\arendus\avalik\logod\korgkooli_logo-500px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8621" y="123478"/>
            <a:ext cx="1479043" cy="736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563888" y="176528"/>
            <a:ext cx="2016224" cy="11674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6369311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844806"/>
            <a:ext cx="8229600" cy="1243012"/>
          </a:xfrm>
        </p:spPr>
        <p:txBody>
          <a:bodyPr/>
          <a:lstStyle/>
          <a:p>
            <a:r>
              <a:rPr lang="et-EE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World</a:t>
            </a:r>
            <a:r>
              <a:rPr lang="et-EE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t-EE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Health</a:t>
            </a:r>
            <a:r>
              <a:rPr lang="et-EE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t-EE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Organization</a:t>
            </a:r>
            <a:endParaRPr lang="et-EE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57200" y="1923678"/>
            <a:ext cx="4040188" cy="3024336"/>
          </a:xfrm>
        </p:spPr>
        <p:txBody>
          <a:bodyPr/>
          <a:lstStyle/>
          <a:p>
            <a:pPr marL="0" indent="0">
              <a:buNone/>
            </a:pPr>
            <a:r>
              <a:rPr lang="et-EE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AWARENESS OF MANICURE AND PEDICURE SERVICE PROVIDERS OF THE BIOLOGICAL RISKS INVOLVES THEIR WORK AND THE WAYS OF PREVENTING </a:t>
            </a:r>
            <a:r>
              <a:rPr lang="et-EE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THEM</a:t>
            </a:r>
          </a:p>
          <a:p>
            <a:pPr marL="0" indent="0">
              <a:buNone/>
            </a:pPr>
            <a:endParaRPr lang="et-EE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t-EE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Author</a:t>
            </a:r>
            <a:r>
              <a:rPr lang="et-EE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t-EE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Reelika</a:t>
            </a:r>
            <a:r>
              <a:rPr lang="et-EE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Vetemäe</a:t>
            </a:r>
          </a:p>
          <a:p>
            <a:pPr marL="0" indent="0">
              <a:buNone/>
            </a:pPr>
            <a:r>
              <a:rPr lang="et-EE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Supervisor</a:t>
            </a:r>
            <a:r>
              <a:rPr lang="et-EE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Ülle Parm</a:t>
            </a:r>
          </a:p>
          <a:p>
            <a:pPr marL="0" indent="0">
              <a:buNone/>
            </a:pPr>
            <a:endParaRPr lang="et-EE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>
          <a:xfrm>
            <a:off x="4645026" y="1923678"/>
            <a:ext cx="4041775" cy="3096344"/>
          </a:xfrm>
        </p:spPr>
        <p:txBody>
          <a:bodyPr/>
          <a:lstStyle/>
          <a:p>
            <a:pPr marL="0" indent="0">
              <a:buNone/>
            </a:pPr>
            <a:r>
              <a:rPr lang="et-EE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ASSOCIATIONS BETWEEN HUGO TREFFNER GYMNASIUM`S 11th GRADE STUDENTS`AMBULATORY ACTIVITY LEVELS, BODY MASS INDEX (BMI) AND PHYSICAL PERFORMANCE LEVELS</a:t>
            </a:r>
          </a:p>
          <a:p>
            <a:pPr marL="0" indent="0">
              <a:buNone/>
            </a:pPr>
            <a:endParaRPr lang="et-EE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t-EE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Authors</a:t>
            </a:r>
            <a:r>
              <a:rPr lang="et-EE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t-EE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Katrin </a:t>
            </a:r>
            <a:r>
              <a:rPr lang="et-EE" sz="1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Riso</a:t>
            </a:r>
            <a:r>
              <a:rPr lang="et-EE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Mari Saviauk</a:t>
            </a:r>
          </a:p>
          <a:p>
            <a:pPr marL="0" indent="0">
              <a:buNone/>
            </a:pPr>
            <a:r>
              <a:rPr lang="et-EE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Supervisors</a:t>
            </a:r>
            <a:r>
              <a:rPr lang="et-EE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Anneli </a:t>
            </a:r>
            <a:r>
              <a:rPr lang="et-EE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Saarva</a:t>
            </a:r>
            <a:r>
              <a:rPr lang="et-EE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Maret Pihu</a:t>
            </a:r>
          </a:p>
          <a:p>
            <a:pPr marL="0" indent="0">
              <a:buNone/>
            </a:pPr>
            <a:endParaRPr lang="et-EE" dirty="0"/>
          </a:p>
        </p:txBody>
      </p:sp>
      <p:pic>
        <p:nvPicPr>
          <p:cNvPr id="4" name="Picture 2" descr="\\10.0.100.5\arendus\avalik\logod\korgkooli_logo-500px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8621" y="123478"/>
            <a:ext cx="1479043" cy="736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7409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211960" y="267494"/>
            <a:ext cx="2566002" cy="820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27662335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987574"/>
            <a:ext cx="8229600" cy="1243012"/>
          </a:xfrm>
        </p:spPr>
        <p:txBody>
          <a:bodyPr/>
          <a:lstStyle/>
          <a:p>
            <a:r>
              <a:rPr lang="et-EE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Audience</a:t>
            </a:r>
            <a:r>
              <a:rPr lang="et-EE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t-EE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Award</a:t>
            </a:r>
            <a:r>
              <a:rPr lang="et-EE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ORAL PRESENTATION</a:t>
            </a:r>
            <a:endParaRPr lang="et-EE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995686"/>
            <a:ext cx="8229600" cy="2322513"/>
          </a:xfrm>
        </p:spPr>
        <p:txBody>
          <a:bodyPr/>
          <a:lstStyle/>
          <a:p>
            <a:pPr marL="0" indent="0">
              <a:buNone/>
            </a:pPr>
            <a:r>
              <a:rPr lang="et-E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RATINGS OF NASOLABIAL ESTHETICS IN PATIENTS WITH REPAIRED UNILATERAL CLEFT LIP AND </a:t>
            </a:r>
            <a:r>
              <a:rPr lang="et-EE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PALATE</a:t>
            </a:r>
          </a:p>
          <a:p>
            <a:pPr marL="0" indent="0">
              <a:buNone/>
            </a:pPr>
            <a:r>
              <a:rPr lang="et-E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t-E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t-EE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Authors</a:t>
            </a:r>
            <a:r>
              <a:rPr lang="et-E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t-EE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Van Thai </a:t>
            </a:r>
            <a:r>
              <a:rPr lang="et-EE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Nguyen</a:t>
            </a:r>
            <a:r>
              <a:rPr lang="et-EE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t-EE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t-EE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t-EE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Loi</a:t>
            </a:r>
            <a:r>
              <a:rPr lang="et-EE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t-EE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Nguyen</a:t>
            </a:r>
            <a:r>
              <a:rPr lang="et-EE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t-EE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t-EE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Supervisors</a:t>
            </a:r>
            <a:r>
              <a:rPr lang="et-E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t-EE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Toai</a:t>
            </a:r>
            <a:r>
              <a:rPr lang="et-E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t-EE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Nguyen</a:t>
            </a:r>
            <a:r>
              <a:rPr lang="et-E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Triin </a:t>
            </a:r>
            <a:r>
              <a:rPr lang="et-EE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Jagomägi</a:t>
            </a:r>
            <a:endParaRPr lang="et-EE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2" descr="\\10.0.100.5\arendus\avalik\logod\korgkooli_logo-500px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8621" y="123478"/>
            <a:ext cx="1479043" cy="736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5359855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987574"/>
            <a:ext cx="8229600" cy="1243012"/>
          </a:xfrm>
        </p:spPr>
        <p:txBody>
          <a:bodyPr/>
          <a:lstStyle/>
          <a:p>
            <a:r>
              <a:rPr lang="et-EE" sz="3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Audience</a:t>
            </a:r>
            <a:r>
              <a:rPr lang="et-EE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t-EE" sz="3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Award</a:t>
            </a:r>
            <a:r>
              <a:rPr lang="et-EE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t-EE" sz="3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e-POSTER</a:t>
            </a:r>
            <a:r>
              <a:rPr lang="et-EE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PRESENTATION</a:t>
            </a:r>
            <a:endParaRPr lang="et-EE" sz="3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2211710"/>
            <a:ext cx="8229600" cy="2610545"/>
          </a:xfrm>
        </p:spPr>
        <p:txBody>
          <a:bodyPr/>
          <a:lstStyle/>
          <a:p>
            <a:pPr marL="0" indent="0">
              <a:buNone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RESEARCH OF NURSING STUDENTS`FURTHER CAREER DEVELOPMENT RELATED TO CLINICAL PRACTICE PLACEMENT - LITERATURE REVIEW</a:t>
            </a:r>
            <a:b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Author: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Alise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Dimitrijeva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Supervisor: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Jeļena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Kuzņecova</a:t>
            </a:r>
            <a:endParaRPr lang="et-EE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2" descr="\\10.0.100.5\arendus\avalik\logod\korgkooli_logo-500px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8621" y="123478"/>
            <a:ext cx="1479043" cy="736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427426656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987574"/>
            <a:ext cx="8229600" cy="1243012"/>
          </a:xfrm>
        </p:spPr>
        <p:txBody>
          <a:bodyPr/>
          <a:lstStyle/>
          <a:p>
            <a:r>
              <a:rPr lang="et-EE" sz="3200" b="1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Oral </a:t>
            </a:r>
            <a:r>
              <a:rPr lang="et-EE" sz="3200" b="1" dirty="0" err="1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Presentation</a:t>
            </a:r>
            <a:r>
              <a:rPr lang="et-EE" sz="3200" b="1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</a:t>
            </a:r>
            <a:r>
              <a:rPr lang="et-EE" sz="3200" b="1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– </a:t>
            </a:r>
            <a:r>
              <a:rPr lang="et-EE" sz="3200" b="1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THIRD PLACE</a:t>
            </a:r>
            <a:endParaRPr lang="et-EE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2139702"/>
            <a:ext cx="8229600" cy="2322513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FIREFIGHTERS` HEALTH AND USE OF PERSONAL PROTECTIVE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EQUIPMENT</a:t>
            </a:r>
            <a:endParaRPr lang="et-EE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t-E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Author: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Sandra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Muraševa</a:t>
            </a:r>
            <a:endParaRPr lang="et-EE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Supervisors: Anna-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Liisa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Tamm,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Ülle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Parm</a:t>
            </a:r>
            <a:endParaRPr lang="et-E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t-EE" dirty="0"/>
          </a:p>
        </p:txBody>
      </p:sp>
      <p:pic>
        <p:nvPicPr>
          <p:cNvPr id="4" name="Picture 2" descr="\\10.0.100.5\arendus\avalik\logod\korgkooli_logo-500px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8621" y="123478"/>
            <a:ext cx="1479043" cy="736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82987586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987574"/>
            <a:ext cx="8229600" cy="1243012"/>
          </a:xfrm>
        </p:spPr>
        <p:txBody>
          <a:bodyPr/>
          <a:lstStyle/>
          <a:p>
            <a:r>
              <a:rPr lang="et-EE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Oral </a:t>
            </a:r>
            <a:r>
              <a:rPr lang="et-EE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presentation</a:t>
            </a:r>
            <a:r>
              <a:rPr lang="et-EE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t-EE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et-EE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SECOND PLACE</a:t>
            </a:r>
            <a:endParaRPr lang="et-EE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2139702"/>
            <a:ext cx="8229600" cy="2322513"/>
          </a:xfrm>
        </p:spPr>
        <p:txBody>
          <a:bodyPr/>
          <a:lstStyle/>
          <a:p>
            <a:pPr marL="0" indent="0">
              <a:buNone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RATINGS OF NASOLABIAL ESTHETICS IN PATIENTS WITH REPAIRED UNILATERAL CLEFT LIP AND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PALATE</a:t>
            </a:r>
            <a:endParaRPr lang="et-EE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t-EE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Authors: 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Van Thai Nguyen, Hong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Loi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Nguyen </a:t>
            </a:r>
            <a:endParaRPr lang="et-EE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lt-LT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Supervisors: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Toai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Nguyen,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Triin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Jagomägi</a:t>
            </a:r>
            <a:endParaRPr lang="et-EE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t-EE" dirty="0"/>
          </a:p>
        </p:txBody>
      </p:sp>
      <p:pic>
        <p:nvPicPr>
          <p:cNvPr id="4" name="Picture 2" descr="\\10.0.100.5\arendus\avalik\logod\korgkooli_logo-500px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8621" y="123478"/>
            <a:ext cx="1479043" cy="736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21051535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1275606"/>
            <a:ext cx="8229600" cy="1243012"/>
          </a:xfrm>
        </p:spPr>
        <p:txBody>
          <a:bodyPr/>
          <a:lstStyle/>
          <a:p>
            <a:r>
              <a:rPr lang="et-EE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Oral </a:t>
            </a:r>
            <a:r>
              <a:rPr lang="et-EE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presentation</a:t>
            </a:r>
            <a:r>
              <a:rPr lang="et-EE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t-EE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FIRST PLACE</a:t>
            </a:r>
            <a:endParaRPr lang="et-EE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2283718"/>
            <a:ext cx="8229600" cy="2610545"/>
          </a:xfrm>
        </p:spPr>
        <p:txBody>
          <a:bodyPr/>
          <a:lstStyle/>
          <a:p>
            <a:pPr marL="0" indent="0">
              <a:buNone/>
            </a:pPr>
            <a:r>
              <a:rPr lang="et-E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INFLUENCE OF VEGETARIAN DIET, BODY MASS INDEX AND BODY FAT PERCENTAGE TO THE FACTORS ASSOCIATED WITH METABOLIC SYNDROME IN </a:t>
            </a:r>
            <a:r>
              <a:rPr lang="et-EE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WOMEN</a:t>
            </a:r>
          </a:p>
          <a:p>
            <a:pPr marL="0" indent="0">
              <a:buNone/>
            </a:pPr>
            <a:endParaRPr lang="et-EE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t-EE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Author</a:t>
            </a:r>
            <a:r>
              <a:rPr lang="et-E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t-EE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Piret </a:t>
            </a:r>
            <a:r>
              <a:rPr lang="et-EE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Mihkelson</a:t>
            </a:r>
            <a:endParaRPr lang="et-EE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t-EE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Supervisors</a:t>
            </a:r>
            <a:r>
              <a:rPr lang="et-E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Ülle Parm, Aivar Orav</a:t>
            </a:r>
          </a:p>
          <a:p>
            <a:endParaRPr lang="et-EE" dirty="0"/>
          </a:p>
        </p:txBody>
      </p:sp>
      <p:pic>
        <p:nvPicPr>
          <p:cNvPr id="4" name="Picture 2" descr="\\10.0.100.5\arendus\avalik\logod\korgkooli_logo-500px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8621" y="123478"/>
            <a:ext cx="1479043" cy="736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2289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499992" y="592529"/>
            <a:ext cx="2304256" cy="4976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421148586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491630"/>
            <a:ext cx="8229600" cy="1243012"/>
          </a:xfrm>
        </p:spPr>
        <p:txBody>
          <a:bodyPr/>
          <a:lstStyle/>
          <a:p>
            <a:r>
              <a:rPr lang="et-EE" sz="3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Poster</a:t>
            </a:r>
            <a:r>
              <a:rPr lang="et-EE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t-EE" sz="3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presentation</a:t>
            </a:r>
            <a:r>
              <a:rPr lang="et-EE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t-EE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THIRD PLACE</a:t>
            </a:r>
            <a:r>
              <a:rPr lang="et-EE" sz="2800" dirty="0"/>
              <a:t/>
            </a:r>
            <a:br>
              <a:rPr lang="et-EE" sz="2800" dirty="0"/>
            </a:br>
            <a:endParaRPr lang="et-EE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2355726"/>
            <a:ext cx="8229600" cy="2322513"/>
          </a:xfrm>
        </p:spPr>
        <p:txBody>
          <a:bodyPr/>
          <a:lstStyle/>
          <a:p>
            <a:pPr marL="0" indent="0">
              <a:buNone/>
            </a:pPr>
            <a:r>
              <a:rPr lang="et-E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EDUCATIONAL MOVIE “ROUTINE VACCINATION IN ESTONIA”, SEGMENT ON EPIDEMIOLOGY OF INFECTIOUS </a:t>
            </a:r>
            <a:r>
              <a:rPr lang="et-EE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DISEASES</a:t>
            </a:r>
          </a:p>
          <a:p>
            <a:pPr marL="0" indent="0">
              <a:buNone/>
            </a:pPr>
            <a:r>
              <a:rPr lang="et-E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t-E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t-EE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Author</a:t>
            </a:r>
            <a:r>
              <a:rPr lang="et-E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t-EE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Karmen</a:t>
            </a:r>
            <a:r>
              <a:rPr lang="et-EE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Kõlamets</a:t>
            </a:r>
            <a:br>
              <a:rPr lang="et-EE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t-EE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Supervisor</a:t>
            </a:r>
            <a:r>
              <a:rPr lang="et-E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Ülle Parm</a:t>
            </a:r>
          </a:p>
        </p:txBody>
      </p:sp>
      <p:pic>
        <p:nvPicPr>
          <p:cNvPr id="4" name="Picture 2" descr="\\10.0.100.5\arendus\avalik\logod\korgkooli_logo-500px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8621" y="123478"/>
            <a:ext cx="1479043" cy="736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36527417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203598"/>
            <a:ext cx="8229600" cy="1243012"/>
          </a:xfrm>
        </p:spPr>
        <p:txBody>
          <a:bodyPr/>
          <a:lstStyle/>
          <a:p>
            <a:r>
              <a:rPr lang="et-EE" sz="3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Poster</a:t>
            </a:r>
            <a:r>
              <a:rPr lang="et-EE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t-EE" sz="3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presentation</a:t>
            </a:r>
            <a:r>
              <a:rPr lang="et-EE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t-EE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et-EE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SECOND PLACE</a:t>
            </a:r>
            <a:r>
              <a:rPr lang="et-EE" dirty="0"/>
              <a:t/>
            </a:r>
            <a:br>
              <a:rPr lang="et-EE" dirty="0"/>
            </a:b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2067694"/>
            <a:ext cx="8229600" cy="2898577"/>
          </a:xfrm>
        </p:spPr>
        <p:txBody>
          <a:bodyPr/>
          <a:lstStyle/>
          <a:p>
            <a:pPr marL="0" indent="0">
              <a:buNone/>
            </a:pPr>
            <a:r>
              <a:rPr lang="et-E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ASSOCIATIONS BETWEEN HUGO TREFFNER GYMNASIUM`S 11th GRADE STUDENTS`AMBULATORY ACTIVITY LEVELS, BODY MASS INDEX (BMI) AND PHYSICAL PERFORMANCE </a:t>
            </a:r>
            <a:r>
              <a:rPr lang="et-EE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LEVELS</a:t>
            </a:r>
          </a:p>
          <a:p>
            <a:pPr marL="0" indent="0">
              <a:buNone/>
            </a:pPr>
            <a:r>
              <a:rPr lang="et-E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t-E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t-EE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Authors</a:t>
            </a:r>
            <a:r>
              <a:rPr lang="et-E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t-EE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Katrin </a:t>
            </a:r>
            <a:r>
              <a:rPr lang="et-EE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Riso</a:t>
            </a:r>
            <a:r>
              <a:rPr lang="et-EE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Mari Saviauk</a:t>
            </a:r>
            <a:r>
              <a:rPr lang="et-E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t-E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t-EE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Supervisors</a:t>
            </a:r>
            <a:r>
              <a:rPr lang="et-E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Anneli </a:t>
            </a:r>
            <a:r>
              <a:rPr lang="et-EE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Saarva</a:t>
            </a:r>
            <a:r>
              <a:rPr lang="et-E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Maret Pihu</a:t>
            </a:r>
          </a:p>
        </p:txBody>
      </p:sp>
      <p:pic>
        <p:nvPicPr>
          <p:cNvPr id="4" name="Picture 2" descr="\\10.0.100.5\arendus\avalik\logod\korgkooli_logo-500px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8621" y="123478"/>
            <a:ext cx="1479043" cy="736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23769816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1203598"/>
            <a:ext cx="8229600" cy="1243012"/>
          </a:xfrm>
        </p:spPr>
        <p:txBody>
          <a:bodyPr/>
          <a:lstStyle/>
          <a:p>
            <a:r>
              <a:rPr lang="et-EE" sz="3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Poster</a:t>
            </a:r>
            <a:r>
              <a:rPr lang="et-EE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t-EE" sz="3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presentation</a:t>
            </a:r>
            <a:r>
              <a:rPr lang="et-EE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t-EE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et-EE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FIRST PLACE</a:t>
            </a:r>
            <a:r>
              <a:rPr lang="et-EE" dirty="0"/>
              <a:t/>
            </a:r>
            <a:br>
              <a:rPr lang="et-EE" dirty="0"/>
            </a:b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2139703"/>
            <a:ext cx="8229600" cy="2968372"/>
          </a:xfrm>
        </p:spPr>
        <p:txBody>
          <a:bodyPr/>
          <a:lstStyle/>
          <a:p>
            <a:pPr marL="0" indent="0">
              <a:buNone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OBJECTIVELY MEASURED PHYSICAL ACTIVITY LEVELS AND FITNESS IN PRESCHOOL CHILDREN: ASSOCIATION WITH BODY COMPOSITION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PARAMETERS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Author: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Piret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Viira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Supervisor: Eva-Maria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Riso</a:t>
            </a:r>
            <a:r>
              <a:rPr lang="en-US" dirty="0"/>
              <a:t/>
            </a:r>
            <a:br>
              <a:rPr lang="en-US" dirty="0"/>
            </a:br>
            <a:endParaRPr lang="et-EE" dirty="0"/>
          </a:p>
        </p:txBody>
      </p:sp>
      <p:pic>
        <p:nvPicPr>
          <p:cNvPr id="4" name="Picture 2" descr="\\10.0.100.5\arendus\avalik\logod\korgkooli_logo-500px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8621" y="123478"/>
            <a:ext cx="1479043" cy="736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9217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572000" y="610010"/>
            <a:ext cx="2305050" cy="500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318122824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394823" y="1203598"/>
            <a:ext cx="5912076" cy="32403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" descr="\\10.0.100.5\arendus\avalik\logod\korgkooli_logo-500px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8621" y="123478"/>
            <a:ext cx="1479043" cy="736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6490586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2067694"/>
            <a:ext cx="8229600" cy="1243012"/>
          </a:xfrm>
        </p:spPr>
        <p:txBody>
          <a:bodyPr/>
          <a:lstStyle/>
          <a:p>
            <a:r>
              <a:rPr lang="et-EE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Special</a:t>
            </a:r>
            <a:r>
              <a:rPr lang="et-EE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t-EE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prizes</a:t>
            </a:r>
            <a:r>
              <a:rPr lang="et-EE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t-EE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from</a:t>
            </a:r>
            <a:r>
              <a:rPr lang="et-EE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t-EE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sponsors</a:t>
            </a:r>
            <a:endParaRPr lang="et-EE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Picture 2" descr="\\10.0.100.5\arendus\avalik\logod\korgkooli_logo-500px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8621" y="123478"/>
            <a:ext cx="1479043" cy="736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8542783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1491630"/>
            <a:ext cx="8229600" cy="1243012"/>
          </a:xfrm>
        </p:spPr>
        <p:txBody>
          <a:bodyPr/>
          <a:lstStyle/>
          <a:p>
            <a:r>
              <a:rPr lang="et-EE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Elite</a:t>
            </a:r>
            <a:r>
              <a:rPr lang="et-EE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t-EE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Clinic</a:t>
            </a:r>
            <a:r>
              <a:rPr lang="et-EE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t-EE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et-EE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t-EE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</a:t>
            </a:r>
            <a:r>
              <a:rPr lang="et-EE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t-EE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best</a:t>
            </a:r>
            <a:r>
              <a:rPr lang="et-EE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t-EE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presentation</a:t>
            </a:r>
            <a:r>
              <a:rPr lang="et-EE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t-EE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</a:t>
            </a:r>
            <a:r>
              <a:rPr lang="et-EE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t-EE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et-EE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t-EE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field</a:t>
            </a:r>
            <a:r>
              <a:rPr lang="et-EE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t-EE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et-EE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t-EE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gynaecology</a:t>
            </a:r>
            <a:r>
              <a:rPr lang="et-EE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t-EE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t-E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 bwMode="auto">
          <a:xfrm>
            <a:off x="5652120" y="282209"/>
            <a:ext cx="1171575" cy="41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Content Placeholder 6"/>
          <p:cNvSpPr>
            <a:spLocks noGrp="1"/>
          </p:cNvSpPr>
          <p:nvPr>
            <p:ph sz="quarter" idx="4"/>
          </p:nvPr>
        </p:nvSpPr>
        <p:spPr>
          <a:xfrm>
            <a:off x="539552" y="2499742"/>
            <a:ext cx="8147249" cy="2520280"/>
          </a:xfrm>
        </p:spPr>
        <p:txBody>
          <a:bodyPr/>
          <a:lstStyle/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et-EE" sz="1800" b="1" dirty="0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CLINICAL MIDWIFERY MENTORS` SATISFACTION WITH THE ORGANISATION OF CLINICAL PRACTICE AND FACTORS WHICH AFFECT IT. A CASE STUDY OF EAST-TALLINN CENTRAL HOSPITAL </a:t>
            </a:r>
            <a:r>
              <a:rPr lang="et-EE" sz="18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MIDWIFES</a:t>
            </a:r>
          </a:p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lv-LV" sz="1800" kern="100" dirty="0" smtClean="0">
                <a:solidFill>
                  <a:srgbClr val="000000"/>
                </a:solidFill>
                <a:latin typeface="Times New Roman" panose="02020603050405020304" pitchFamily="18" charset="0"/>
                <a:ea typeface="SimSun"/>
                <a:cs typeface="Times New Roman" panose="02020603050405020304" pitchFamily="18" charset="0"/>
              </a:rPr>
              <a:t>Authors</a:t>
            </a:r>
            <a:r>
              <a:rPr lang="lv-LV" sz="1800" kern="100" dirty="0">
                <a:solidFill>
                  <a:srgbClr val="000000"/>
                </a:solidFill>
                <a:latin typeface="Times New Roman" panose="02020603050405020304" pitchFamily="18" charset="0"/>
                <a:ea typeface="SimSun"/>
                <a:cs typeface="Times New Roman" panose="02020603050405020304" pitchFamily="18" charset="0"/>
              </a:rPr>
              <a:t>: </a:t>
            </a:r>
            <a:r>
              <a:rPr lang="et-EE" sz="1800" b="1" dirty="0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Anna </a:t>
            </a:r>
            <a:r>
              <a:rPr lang="et-EE" sz="18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Makaronskaja</a:t>
            </a:r>
            <a:r>
              <a:rPr lang="et-EE" sz="1800" b="1" dirty="0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, </a:t>
            </a:r>
            <a:r>
              <a:rPr lang="et-EE" sz="18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Cathlin</a:t>
            </a:r>
            <a:r>
              <a:rPr lang="et-EE" sz="1800" b="1" dirty="0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</a:t>
            </a:r>
            <a:r>
              <a:rPr lang="et-EE" sz="18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Pilliroog</a:t>
            </a:r>
          </a:p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lv-LV" sz="1800" kern="100" dirty="0" smtClean="0">
                <a:solidFill>
                  <a:srgbClr val="000000"/>
                </a:solidFill>
                <a:latin typeface="Times New Roman" panose="02020603050405020304" pitchFamily="18" charset="0"/>
                <a:ea typeface="SimSun"/>
                <a:cs typeface="Times New Roman" panose="02020603050405020304" pitchFamily="18" charset="0"/>
              </a:rPr>
              <a:t>Supervisors</a:t>
            </a:r>
            <a:r>
              <a:rPr lang="lv-LV" sz="1800" kern="100" dirty="0">
                <a:latin typeface="Times New Roman" panose="02020603050405020304" pitchFamily="18" charset="0"/>
                <a:ea typeface="SimSun"/>
                <a:cs typeface="Times New Roman" panose="02020603050405020304" pitchFamily="18" charset="0"/>
              </a:rPr>
              <a:t>: </a:t>
            </a:r>
            <a:r>
              <a:rPr lang="et-EE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Kaire </a:t>
            </a:r>
            <a:r>
              <a:rPr lang="et-EE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Sildver</a:t>
            </a:r>
            <a:r>
              <a:rPr lang="et-EE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, Marika </a:t>
            </a:r>
            <a:r>
              <a:rPr lang="et-EE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Merits</a:t>
            </a:r>
            <a:endParaRPr lang="et-EE" sz="1800" dirty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t-EE" dirty="0"/>
          </a:p>
        </p:txBody>
      </p:sp>
      <p:pic>
        <p:nvPicPr>
          <p:cNvPr id="4" name="Picture 2" descr="\\10.0.100.5\arendus\avalik\logod\korgkooli_logo-500px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8621" y="123478"/>
            <a:ext cx="1479043" cy="736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1837334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1203598"/>
            <a:ext cx="8229600" cy="1243012"/>
          </a:xfrm>
        </p:spPr>
        <p:txBody>
          <a:bodyPr/>
          <a:lstStyle/>
          <a:p>
            <a:r>
              <a:rPr lang="et-EE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Journal</a:t>
            </a:r>
            <a:r>
              <a:rPr lang="et-EE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„Imeline teadus“</a:t>
            </a:r>
            <a:r>
              <a:rPr lang="et-EE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t-EE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et-EE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t-EE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most</a:t>
            </a:r>
            <a:r>
              <a:rPr lang="et-EE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t-EE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innovative</a:t>
            </a:r>
            <a:r>
              <a:rPr lang="et-EE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t-EE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research</a:t>
            </a:r>
            <a:endParaRPr lang="et-EE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2643758"/>
            <a:ext cx="8229600" cy="2322513"/>
          </a:xfrm>
        </p:spPr>
        <p:txBody>
          <a:bodyPr/>
          <a:lstStyle/>
          <a:p>
            <a:pPr marL="0" indent="0">
              <a:buNone/>
            </a:pPr>
            <a:r>
              <a:rPr lang="et-EE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PATIENT </a:t>
            </a:r>
            <a:r>
              <a:rPr lang="et-E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SATISFACTION WITH PHYSIOTHERAPY SERVICES FOR BACK PAIN IN </a:t>
            </a:r>
            <a:r>
              <a:rPr lang="et-EE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ESTONIA</a:t>
            </a:r>
          </a:p>
          <a:p>
            <a:pPr marL="0" indent="0">
              <a:buNone/>
            </a:pPr>
            <a:r>
              <a:rPr lang="et-EE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Author</a:t>
            </a:r>
            <a:r>
              <a:rPr lang="et-E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t-EE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Lilian-Mariete</a:t>
            </a:r>
            <a:r>
              <a:rPr lang="et-EE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Hani</a:t>
            </a:r>
          </a:p>
          <a:p>
            <a:pPr marL="0" indent="0">
              <a:buNone/>
            </a:pPr>
            <a:r>
              <a:rPr lang="et-EE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Supervisor</a:t>
            </a:r>
            <a:r>
              <a:rPr lang="et-E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Doris Vahtrik</a:t>
            </a:r>
          </a:p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endParaRPr lang="et-EE" sz="2000" dirty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</p:txBody>
      </p:sp>
      <p:pic>
        <p:nvPicPr>
          <p:cNvPr id="4" name="Picture 2" descr="\\10.0.100.5\arendus\avalik\logod\korgkooli_logo-500px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8621" y="123478"/>
            <a:ext cx="1479043" cy="736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148064" y="307972"/>
            <a:ext cx="1728192" cy="8186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29347313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275606"/>
            <a:ext cx="8229600" cy="1243012"/>
          </a:xfrm>
        </p:spPr>
        <p:txBody>
          <a:bodyPr/>
          <a:lstStyle/>
          <a:p>
            <a:r>
              <a:rPr lang="et-EE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Synlab</a:t>
            </a:r>
            <a:r>
              <a:rPr lang="et-EE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t-EE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et-EE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t-EE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best</a:t>
            </a:r>
            <a:r>
              <a:rPr lang="et-EE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t-EE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presentations</a:t>
            </a:r>
            <a:r>
              <a:rPr lang="et-EE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t-EE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</a:t>
            </a:r>
            <a:r>
              <a:rPr lang="et-EE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t-EE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et-EE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t-EE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field</a:t>
            </a:r>
            <a:r>
              <a:rPr lang="et-EE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t-EE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et-EE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t-EE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laboratory</a:t>
            </a:r>
            <a:r>
              <a:rPr lang="et-EE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t-EE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science</a:t>
            </a:r>
            <a:endParaRPr lang="et-EE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467544" y="2715766"/>
            <a:ext cx="4038600" cy="2268252"/>
          </a:xfrm>
        </p:spPr>
        <p:txBody>
          <a:bodyPr/>
          <a:lstStyle/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et-EE" sz="1400" b="1" dirty="0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INFLUENCE OF VEGETARIAN DIET, BODY MASS INDEX AND BODY FAT PERCENTAGE TO THE FACTORS ASSOCIATED WITH METABOLIC SYNDROME IN </a:t>
            </a:r>
            <a:r>
              <a:rPr lang="et-EE" sz="14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WOMEN</a:t>
            </a:r>
          </a:p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endParaRPr lang="et-EE" sz="1400" dirty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et-EE" sz="16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Author</a:t>
            </a:r>
            <a:r>
              <a:rPr lang="et-EE" sz="1600" dirty="0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: </a:t>
            </a:r>
            <a:r>
              <a:rPr lang="et-EE" sz="1600" b="1" dirty="0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Piret </a:t>
            </a:r>
            <a:r>
              <a:rPr lang="et-EE" sz="1600" b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Mihkelson</a:t>
            </a:r>
            <a:endParaRPr lang="et-EE" sz="1600" b="1" dirty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et-EE" sz="16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Supervisors</a:t>
            </a:r>
            <a:r>
              <a:rPr lang="et-EE" sz="1600" dirty="0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: Ülle </a:t>
            </a:r>
            <a:r>
              <a:rPr lang="et-EE" sz="16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Parm, </a:t>
            </a:r>
            <a:r>
              <a:rPr lang="et-EE" sz="1600" dirty="0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Aivar </a:t>
            </a:r>
            <a:r>
              <a:rPr lang="et-EE" sz="16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Orav</a:t>
            </a:r>
            <a:endParaRPr lang="et-EE" sz="1600" dirty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endParaRPr lang="et-EE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44008" y="2715766"/>
            <a:ext cx="4038600" cy="2268252"/>
          </a:xfrm>
        </p:spPr>
        <p:txBody>
          <a:bodyPr/>
          <a:lstStyle/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et-EE" sz="1800" b="1" dirty="0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LEVEL OF VITAMIN D AMONG TARTU HEALTH CARE COLLEGE </a:t>
            </a:r>
            <a:r>
              <a:rPr lang="et-EE" sz="18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STUDENTS</a:t>
            </a:r>
            <a:r>
              <a:rPr lang="et-EE" sz="1600" dirty="0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 </a:t>
            </a:r>
            <a:endParaRPr lang="et-EE" sz="1600" dirty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endParaRPr lang="et-EE" sz="1600" dirty="0" smtClean="0">
              <a:solidFill>
                <a:srgbClr val="000000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et-EE" sz="16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Author</a:t>
            </a:r>
            <a:r>
              <a:rPr lang="et-EE" sz="1600" dirty="0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: </a:t>
            </a:r>
            <a:r>
              <a:rPr lang="et-EE" sz="16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Marleen</a:t>
            </a:r>
            <a:r>
              <a:rPr lang="et-EE" sz="1600" b="1" dirty="0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Lõhmus</a:t>
            </a:r>
            <a:endParaRPr lang="et-EE" sz="1600" b="1" dirty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lt-LT" sz="1600" kern="1800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Supervisors</a:t>
            </a:r>
            <a:r>
              <a:rPr lang="lt-LT" sz="1600" kern="18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: </a:t>
            </a:r>
            <a:r>
              <a:rPr lang="et-EE" sz="1600" dirty="0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Anneli Raave-Sepp, Mai Treial</a:t>
            </a:r>
            <a:endParaRPr lang="et-EE" sz="1600" dirty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t-EE" dirty="0"/>
          </a:p>
        </p:txBody>
      </p:sp>
      <p:pic>
        <p:nvPicPr>
          <p:cNvPr id="4" name="Picture 2" descr="\\10.0.100.5\arendus\avalik\logod\korgkooli_logo-500px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8621" y="123478"/>
            <a:ext cx="1479043" cy="736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211960" y="339502"/>
            <a:ext cx="2707515" cy="9071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31912341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59582"/>
            <a:ext cx="8229600" cy="1243012"/>
          </a:xfrm>
        </p:spPr>
        <p:txBody>
          <a:bodyPr/>
          <a:lstStyle/>
          <a:p>
            <a:r>
              <a:rPr lang="et-EE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Re/Max </a:t>
            </a:r>
            <a:r>
              <a:rPr lang="et-EE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Aaba</a:t>
            </a:r>
            <a:r>
              <a:rPr lang="et-EE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kinnisvara </a:t>
            </a:r>
            <a:r>
              <a:rPr lang="et-EE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et-EE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et-EE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t-EE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best</a:t>
            </a:r>
            <a:r>
              <a:rPr lang="et-EE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t-EE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presentations</a:t>
            </a:r>
            <a:r>
              <a:rPr lang="et-EE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t-EE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</a:t>
            </a:r>
            <a:r>
              <a:rPr lang="et-EE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t-EE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et-EE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t-EE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field</a:t>
            </a:r>
            <a:r>
              <a:rPr lang="et-EE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t-EE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et-EE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t-EE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work-environment</a:t>
            </a:r>
            <a:endParaRPr lang="et-EE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395536" y="2571750"/>
            <a:ext cx="2520280" cy="2718302"/>
          </a:xfrm>
        </p:spPr>
        <p:txBody>
          <a:bodyPr/>
          <a:lstStyle/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600" b="1" dirty="0">
                <a:latin typeface="Times New Roman"/>
                <a:ea typeface="Calibri"/>
                <a:cs typeface="Times New Roman"/>
              </a:rPr>
              <a:t>ANXIETY IN MEDICAL FIELD WORKERS</a:t>
            </a:r>
            <a:endParaRPr lang="et-EE" sz="1600" dirty="0">
              <a:latin typeface="Calibri"/>
              <a:ea typeface="Calibri"/>
              <a:cs typeface="Times New Roman"/>
            </a:endParaRPr>
          </a:p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600" b="1" dirty="0">
                <a:latin typeface="Times New Roman"/>
                <a:ea typeface="Calibri"/>
                <a:cs typeface="Times New Roman"/>
              </a:rPr>
              <a:t> </a:t>
            </a:r>
            <a:endParaRPr lang="et-EE" sz="1600" dirty="0">
              <a:latin typeface="Calibri"/>
              <a:ea typeface="Calibri"/>
              <a:cs typeface="Times New Roman"/>
            </a:endParaRPr>
          </a:p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endParaRPr lang="et-EE" sz="1600" dirty="0" smtClean="0">
              <a:latin typeface="Times New Roman"/>
              <a:ea typeface="Calibri"/>
              <a:cs typeface="Times New Roman"/>
            </a:endParaRPr>
          </a:p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et-EE" sz="1600" dirty="0" err="1" smtClean="0">
                <a:latin typeface="Times New Roman"/>
                <a:ea typeface="Calibri"/>
                <a:cs typeface="Times New Roman"/>
              </a:rPr>
              <a:t>Author</a:t>
            </a:r>
            <a:r>
              <a:rPr lang="et-EE" sz="1600" dirty="0">
                <a:latin typeface="Times New Roman"/>
                <a:ea typeface="Calibri"/>
                <a:cs typeface="Times New Roman"/>
              </a:rPr>
              <a:t>: </a:t>
            </a:r>
            <a:r>
              <a:rPr lang="en-US" sz="1600" b="1" dirty="0" err="1">
                <a:latin typeface="Times New Roman"/>
                <a:ea typeface="Calibri"/>
                <a:cs typeface="Times New Roman"/>
              </a:rPr>
              <a:t>Elina</a:t>
            </a:r>
            <a:r>
              <a:rPr lang="en-US" sz="1600" b="1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sz="1600" b="1" dirty="0" err="1">
                <a:latin typeface="Times New Roman"/>
                <a:ea typeface="Calibri"/>
                <a:cs typeface="Times New Roman"/>
              </a:rPr>
              <a:t>Berzina</a:t>
            </a:r>
            <a:endParaRPr lang="et-EE" sz="1600" b="1" dirty="0">
              <a:latin typeface="Calibri"/>
              <a:ea typeface="Calibri"/>
              <a:cs typeface="Times New Roman"/>
            </a:endParaRPr>
          </a:p>
          <a:p>
            <a:pPr marL="0" indent="0" algn="just">
              <a:buNone/>
            </a:pPr>
            <a:r>
              <a:rPr lang="en-GB" sz="1600" dirty="0" smtClean="0">
                <a:latin typeface="Times New Roman"/>
                <a:ea typeface="Calibri"/>
              </a:rPr>
              <a:t>Supervisors</a:t>
            </a:r>
            <a:r>
              <a:rPr lang="en-GB" sz="1600" dirty="0">
                <a:latin typeface="Times New Roman"/>
                <a:ea typeface="Calibri"/>
              </a:rPr>
              <a:t>: </a:t>
            </a:r>
            <a:r>
              <a:rPr lang="en-US" sz="1600" dirty="0">
                <a:latin typeface="Times New Roman"/>
                <a:ea typeface="Calibri"/>
              </a:rPr>
              <a:t>Dr. </a:t>
            </a:r>
            <a:r>
              <a:rPr lang="en-US" sz="1600" dirty="0" err="1">
                <a:latin typeface="Times New Roman"/>
                <a:ea typeface="Calibri"/>
              </a:rPr>
              <a:t>Evija</a:t>
            </a:r>
            <a:r>
              <a:rPr lang="en-US" sz="1600" dirty="0">
                <a:latin typeface="Times New Roman"/>
                <a:ea typeface="Calibri"/>
              </a:rPr>
              <a:t> </a:t>
            </a:r>
            <a:r>
              <a:rPr lang="en-US" sz="1600" dirty="0" err="1">
                <a:latin typeface="Times New Roman"/>
                <a:ea typeface="Calibri"/>
              </a:rPr>
              <a:t>Lauva</a:t>
            </a:r>
            <a:r>
              <a:rPr lang="en-US" sz="1600" dirty="0">
                <a:latin typeface="Times New Roman"/>
                <a:ea typeface="Calibri"/>
              </a:rPr>
              <a:t>, Dr. Sandra </a:t>
            </a:r>
            <a:r>
              <a:rPr lang="en-US" sz="1600" dirty="0" err="1">
                <a:latin typeface="Times New Roman"/>
                <a:ea typeface="Calibri"/>
              </a:rPr>
              <a:t>Seimane</a:t>
            </a:r>
            <a:endParaRPr lang="et-EE" sz="1600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>
          <a:xfrm>
            <a:off x="3275856" y="2643758"/>
            <a:ext cx="2956992" cy="2808312"/>
          </a:xfrm>
        </p:spPr>
        <p:txBody>
          <a:bodyPr/>
          <a:lstStyle/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et-EE" sz="1200" b="1" dirty="0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AWARENESS OF MANICURE AND PEDICURE SERVICE PROVIDERS OF THE BIOLOGICAL RISKS INVOLVES THEIR WORK AND THE WAYS OF PREVENTING </a:t>
            </a:r>
            <a:r>
              <a:rPr lang="et-EE" sz="12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THEM</a:t>
            </a:r>
            <a:r>
              <a:rPr lang="et-EE" sz="1200" b="1" dirty="0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 </a:t>
            </a:r>
            <a:endParaRPr lang="et-EE" sz="1200" b="1" dirty="0" smtClean="0">
              <a:solidFill>
                <a:srgbClr val="000000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endParaRPr lang="et-EE" sz="1200" dirty="0" smtClean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et-EE" sz="14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Author</a:t>
            </a:r>
            <a:r>
              <a:rPr lang="et-EE" sz="1400" dirty="0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: </a:t>
            </a:r>
            <a:r>
              <a:rPr lang="et-EE" sz="1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Reelika</a:t>
            </a:r>
            <a:r>
              <a:rPr lang="et-EE" sz="1400" b="1" dirty="0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Vetemäe</a:t>
            </a:r>
            <a:endParaRPr lang="et-EE" sz="1400" b="1" dirty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et-EE" sz="14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Supervisor</a:t>
            </a:r>
            <a:r>
              <a:rPr lang="et-EE" sz="1400" dirty="0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:</a:t>
            </a:r>
            <a:r>
              <a:rPr lang="et-EE" sz="14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</a:t>
            </a:r>
            <a:r>
              <a:rPr lang="et-EE" sz="1400" dirty="0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Ülle Parm</a:t>
            </a:r>
            <a:endParaRPr lang="et-EE" sz="1400" dirty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t-EE" dirty="0"/>
          </a:p>
        </p:txBody>
      </p:sp>
      <p:pic>
        <p:nvPicPr>
          <p:cNvPr id="4" name="Picture 2" descr="\\10.0.100.5\arendus\avalik\logod\korgkooli_logo-500px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8621" y="123478"/>
            <a:ext cx="1479043" cy="736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572000" y="339502"/>
            <a:ext cx="2225824" cy="8764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6444208" y="2643758"/>
            <a:ext cx="2448272" cy="20744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1400" b="1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FIREFIGHTERS` HEALTH AND USE OF PERSONAL PROTECTIVE EQUIPMENT</a:t>
            </a:r>
            <a:endParaRPr lang="et-EE" sz="1400" dirty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14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 </a:t>
            </a:r>
            <a:endParaRPr lang="et-EE" sz="1400" dirty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t-EE" sz="1400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A</a:t>
            </a:r>
            <a:r>
              <a:rPr lang="en-US" sz="1400" dirty="0" err="1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uthor</a:t>
            </a:r>
            <a:r>
              <a:rPr lang="en-US" sz="14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: </a:t>
            </a:r>
            <a:r>
              <a:rPr lang="en-US" sz="1400" b="1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Sandra </a:t>
            </a:r>
            <a:r>
              <a:rPr lang="en-US" sz="1400" b="1" dirty="0" err="1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Muraševa</a:t>
            </a:r>
            <a:endParaRPr lang="et-EE" sz="1400" b="1" dirty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1400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Supervisors</a:t>
            </a:r>
            <a:r>
              <a:rPr lang="en-US" sz="14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: Anna-</a:t>
            </a:r>
            <a:r>
              <a:rPr lang="en-US" sz="1400" dirty="0" err="1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Liisa</a:t>
            </a:r>
            <a:r>
              <a:rPr lang="en-US" sz="14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Tamm, </a:t>
            </a:r>
            <a:r>
              <a:rPr lang="en-US" sz="1400" dirty="0" err="1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Ülle</a:t>
            </a:r>
            <a:r>
              <a:rPr lang="en-US" sz="14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Parm</a:t>
            </a:r>
            <a:endParaRPr lang="et-EE" sz="1400" dirty="0">
              <a:effectLst/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604164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Click</a:t>
            </a:r>
            <a:r>
              <a:rPr lang="et-EE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et-EE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Grow</a:t>
            </a:r>
            <a:r>
              <a:rPr lang="et-EE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t-EE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lt-LT" sz="2000" b="1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THE EFFECT OF TIBIAL NERVE MOBILISAZION EXERCISES, FOR PRIMARY SYMPTOMS OF TARSAL TUNNEL SYNDROME BETWEEN 20-40 YEARS OLD BALLET DANCERS AND RUNNERS </a:t>
            </a:r>
            <a:endParaRPr lang="et-EE" sz="2000" dirty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lt-LT" sz="2000" b="1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 </a:t>
            </a:r>
            <a:endParaRPr lang="et-EE" sz="2000" dirty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lt-LT" sz="20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Author: </a:t>
            </a:r>
            <a:r>
              <a:rPr lang="lt-LT" sz="2000" b="1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Kristina </a:t>
            </a:r>
            <a:r>
              <a:rPr lang="lt-LT" sz="2000" b="1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Kuceviciute</a:t>
            </a:r>
            <a:endParaRPr lang="et-EE" sz="2000" b="1" dirty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lt-LT" sz="2000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Supervisor</a:t>
            </a:r>
            <a:r>
              <a:rPr lang="lt-LT" sz="20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: Vaida Sidlauskaite</a:t>
            </a:r>
            <a:endParaRPr lang="et-EE" sz="2000" dirty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endParaRPr lang="et-EE" dirty="0"/>
          </a:p>
        </p:txBody>
      </p:sp>
      <p:pic>
        <p:nvPicPr>
          <p:cNvPr id="4" name="Picture 2" descr="\\10.0.100.5\arendus\avalik\logod\korgkooli_logo-500px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8621" y="123478"/>
            <a:ext cx="1479043" cy="736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078307" y="411510"/>
            <a:ext cx="2806550" cy="698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3741695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203598"/>
            <a:ext cx="8229600" cy="1243012"/>
          </a:xfrm>
        </p:spPr>
        <p:txBody>
          <a:bodyPr/>
          <a:lstStyle/>
          <a:p>
            <a:r>
              <a:rPr lang="et-EE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AHHAA </a:t>
            </a:r>
            <a:r>
              <a:rPr lang="et-EE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Science</a:t>
            </a:r>
            <a:r>
              <a:rPr lang="et-EE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t-EE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Centre</a:t>
            </a:r>
            <a:r>
              <a:rPr lang="et-EE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t-EE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et-EE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et-EE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t-EE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youngest</a:t>
            </a:r>
            <a:r>
              <a:rPr lang="et-EE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t-EE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presenter</a:t>
            </a:r>
            <a:r>
              <a:rPr lang="et-EE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t-EE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2820987"/>
            <a:ext cx="8229600" cy="2322513"/>
          </a:xfrm>
        </p:spPr>
        <p:txBody>
          <a:bodyPr/>
          <a:lstStyle/>
          <a:p>
            <a:pPr marL="0" indent="0">
              <a:buNone/>
            </a:pPr>
            <a:r>
              <a:rPr lang="et-EE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Mari Saviauk</a:t>
            </a:r>
            <a:r>
              <a:rPr lang="et-E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t-EE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University</a:t>
            </a:r>
            <a:r>
              <a:rPr lang="et-E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t-EE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et-E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Tartu, Estonia</a:t>
            </a:r>
            <a:endParaRPr lang="et-E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2" descr="\\10.0.100.5\arendus\avalik\logod\korgkooli_logo-500px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8621" y="123478"/>
            <a:ext cx="1479043" cy="736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8434" name="Picture 2" descr="Image result for ahhaa science centre 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580112" y="-21818"/>
            <a:ext cx="1392089" cy="12964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1120208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880964"/>
            <a:ext cx="8229600" cy="1243012"/>
          </a:xfrm>
        </p:spPr>
        <p:txBody>
          <a:bodyPr/>
          <a:lstStyle/>
          <a:p>
            <a:r>
              <a:rPr lang="et-EE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Tartu Tervisekliinik</a:t>
            </a:r>
            <a:endParaRPr lang="et-EE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2355726"/>
            <a:ext cx="8229600" cy="2322513"/>
          </a:xfrm>
        </p:spPr>
        <p:txBody>
          <a:bodyPr/>
          <a:lstStyle/>
          <a:p>
            <a:pPr marL="0" indent="0">
              <a:buNone/>
            </a:pPr>
            <a:r>
              <a:rPr lang="et-EE" sz="2000" b="1" dirty="0">
                <a:latin typeface="Times New Roman"/>
                <a:ea typeface="Calibri"/>
              </a:rPr>
              <a:t>PATIENT SATISFACTION WITH PHYSIOTHERAPY SERVICES FOR BACK PAIN IN </a:t>
            </a:r>
            <a:r>
              <a:rPr lang="et-EE" sz="2000" b="1" dirty="0" smtClean="0">
                <a:latin typeface="Times New Roman"/>
                <a:ea typeface="Calibri"/>
              </a:rPr>
              <a:t>ESTONIA</a:t>
            </a:r>
          </a:p>
          <a:p>
            <a:pPr marL="0" indent="0">
              <a:buNone/>
            </a:pPr>
            <a:endParaRPr lang="et-EE" sz="2000" b="1" dirty="0" smtClean="0">
              <a:latin typeface="Times New Roman"/>
              <a:ea typeface="Calibri"/>
            </a:endParaRPr>
          </a:p>
          <a:p>
            <a:pPr marL="0" indent="0">
              <a:buNone/>
            </a:pPr>
            <a:r>
              <a:rPr lang="et-EE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Author</a:t>
            </a:r>
            <a:r>
              <a:rPr lang="et-EE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t-EE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Lilian-Mariete</a:t>
            </a:r>
            <a:r>
              <a:rPr lang="et-EE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Hani</a:t>
            </a:r>
          </a:p>
          <a:p>
            <a:pPr marL="0" indent="0">
              <a:buNone/>
            </a:pPr>
            <a:r>
              <a:rPr lang="et-EE" sz="2000" dirty="0" err="1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Supervisor</a:t>
            </a:r>
            <a:r>
              <a:rPr lang="et-EE" sz="20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: Doris Vahtrik</a:t>
            </a:r>
          </a:p>
          <a:p>
            <a:endParaRPr lang="et-EE" dirty="0"/>
          </a:p>
        </p:txBody>
      </p:sp>
      <p:pic>
        <p:nvPicPr>
          <p:cNvPr id="358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076056" y="267494"/>
            <a:ext cx="1851070" cy="7738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" descr="\\10.0.100.5\arendus\avalik\logod\korgkooli_logo-500px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8621" y="123478"/>
            <a:ext cx="1479043" cy="736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793313303"/>
      </p:ext>
    </p:extLst>
  </p:cSld>
  <p:clrMapOvr>
    <a:masterClrMapping/>
  </p:clrMapOvr>
</p:sld>
</file>

<file path=ppt/theme/theme1.xml><?xml version="1.0" encoding="utf-8"?>
<a:theme xmlns:a="http://schemas.openxmlformats.org/drawingml/2006/main" name="HealthInOurHands2017-eng">
  <a:themeElements>
    <a:clrScheme name="Noorus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Nooruse">
      <a:majorFont>
        <a:latin typeface="Swis721 Hv BT"/>
        <a:ea typeface=""/>
        <a:cs typeface=""/>
      </a:majorFont>
      <a:minorFont>
        <a:latin typeface="Swis721 B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HealthInOurHands2017-eng</Template>
  <TotalTime>33260</TotalTime>
  <Words>517</Words>
  <Application>Microsoft Office PowerPoint</Application>
  <PresentationFormat>Apresentação na tela (16:9)</PresentationFormat>
  <Paragraphs>94</Paragraphs>
  <Slides>19</Slides>
  <Notes>8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19</vt:i4>
      </vt:variant>
    </vt:vector>
  </HeadingPairs>
  <TitlesOfParts>
    <vt:vector size="20" baseType="lpstr">
      <vt:lpstr>HealthInOurHands2017-eng</vt:lpstr>
      <vt:lpstr> Awarding Ceremony</vt:lpstr>
      <vt:lpstr>Special prizes from sponsors</vt:lpstr>
      <vt:lpstr>Elite Clinic – the best presentation in the field of gynaecology </vt:lpstr>
      <vt:lpstr>Journal „Imeline teadus“ – the most innovative research</vt:lpstr>
      <vt:lpstr>Synlab – the best presentations in the field of laboratory science</vt:lpstr>
      <vt:lpstr>Re/Max Aaba kinnisvara – the best presentations in the field of work-environment</vt:lpstr>
      <vt:lpstr>Click and Grow </vt:lpstr>
      <vt:lpstr>AHHAA Science Centre – the youngest presenter </vt:lpstr>
      <vt:lpstr>Tartu Tervisekliinik</vt:lpstr>
      <vt:lpstr>World Health Organization</vt:lpstr>
      <vt:lpstr>Audience Award – ORAL PRESENTATION</vt:lpstr>
      <vt:lpstr>Audience Award – e-POSTER PRESENTATION</vt:lpstr>
      <vt:lpstr>Oral Presentation – THIRD PLACE</vt:lpstr>
      <vt:lpstr>Oral presentation – SECOND PLACE</vt:lpstr>
      <vt:lpstr>Oral presentation – FIRST PLACE</vt:lpstr>
      <vt:lpstr>Poster presentation – THIRD PLACE </vt:lpstr>
      <vt:lpstr>Poster presentation – SECOND PLACE </vt:lpstr>
      <vt:lpstr>Poster presentation – FIRST PLACE </vt:lpstr>
      <vt:lpstr>Slide 19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Anna-Liisa Tamm</dc:creator>
  <cp:lastModifiedBy>Elena</cp:lastModifiedBy>
  <cp:revision>69</cp:revision>
  <cp:lastPrinted>2017-11-21T07:25:35Z</cp:lastPrinted>
  <dcterms:created xsi:type="dcterms:W3CDTF">2017-10-10T10:56:14Z</dcterms:created>
  <dcterms:modified xsi:type="dcterms:W3CDTF">2022-05-11T11:19:07Z</dcterms:modified>
</cp:coreProperties>
</file>